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06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9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27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97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7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7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3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5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8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2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78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4BDC4A-17C3-8823-04A1-B0BEE0921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075" y="598837"/>
            <a:ext cx="10058400" cy="1450757"/>
          </a:xfrm>
        </p:spPr>
        <p:txBody>
          <a:bodyPr/>
          <a:lstStyle/>
          <a:p>
            <a:r>
              <a:rPr lang="ar-S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أنواع الآفات التي تهاجم المواد المخزونة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7401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44C70A73-9F5F-E425-A7DE-F258B468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تقسم الحشرات الى مجموعتين 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D4CEB7D-5D57-74BB-0DBE-3A63D370F0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/>
              <a:t> ثانيا- حسب الضرر وسعة الانتشار 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0C1468E-5F7A-17E8-119C-37C3CB362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2" y="2536903"/>
            <a:ext cx="4396339" cy="3741738"/>
          </a:xfrm>
        </p:spPr>
        <p:txBody>
          <a:bodyPr/>
          <a:lstStyle/>
          <a:p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1- الآفات الرئيسية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major pest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ar-IQ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الآفات الثانوية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minor pest</a:t>
            </a:r>
            <a:endParaRPr lang="ar-IQ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الآفات الطارئة 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incidental pest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ar-IQ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الحشرات الطفيلية والمفترسة: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parasites &amp;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preditors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insects </a:t>
            </a:r>
            <a:endParaRPr lang="ar-IQ" dirty="0"/>
          </a:p>
        </p:txBody>
      </p:sp>
      <p:sp>
        <p:nvSpPr>
          <p:cNvPr id="7" name="عنصر نائب للنص 6">
            <a:extLst>
              <a:ext uri="{FF2B5EF4-FFF2-40B4-BE49-F238E27FC236}">
                <a16:creationId xmlns:a16="http://schemas.microsoft.com/office/drawing/2014/main" id="{306FAE5A-D8A4-4BAF-A7BF-75BDDEA73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/>
          <a:lstStyle/>
          <a:p>
            <a:r>
              <a:rPr lang="ar-IQ" dirty="0"/>
              <a:t>أولا- حسب طبيعة الإصابة </a:t>
            </a:r>
          </a:p>
        </p:txBody>
      </p:sp>
      <p:sp>
        <p:nvSpPr>
          <p:cNvPr id="8" name="عنصر نائب للمحتوى 7">
            <a:extLst>
              <a:ext uri="{FF2B5EF4-FFF2-40B4-BE49-F238E27FC236}">
                <a16:creationId xmlns:a16="http://schemas.microsoft.com/office/drawing/2014/main" id="{C8EEFEFB-54C7-C2E1-AC23-729A1EBB9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2517" y="2514600"/>
            <a:ext cx="4408317" cy="3741738"/>
          </a:xfrm>
        </p:spPr>
        <p:txBody>
          <a:bodyPr/>
          <a:lstStyle/>
          <a:p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1-الحشرات الاولية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primary insects</a:t>
            </a:r>
            <a:endParaRPr lang="ar-IQ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الحشرات الثانوية 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secondary insects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ar-IQ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لحشرات العرضية: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Accidentaly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insects </a:t>
            </a:r>
            <a:endParaRPr lang="ar-IQ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الحشرات </a:t>
            </a:r>
            <a:r>
              <a:rPr lang="ar-SA" sz="1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الكانسة</a:t>
            </a:r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omnivorous insects </a:t>
            </a:r>
            <a:endParaRPr lang="ar-IQ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ar-SA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افات المواد المجففة والتوابل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pest dried fruits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0092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>
            <a:extLst>
              <a:ext uri="{FF2B5EF4-FFF2-40B4-BE49-F238E27FC236}">
                <a16:creationId xmlns:a16="http://schemas.microsoft.com/office/drawing/2014/main" id="{898C1FE2-DFD3-17ED-5AA5-BC9835249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الظروف البيئية المؤثرة على تطور الآفات داخل المخزن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ar-IQ" dirty="0"/>
          </a:p>
        </p:txBody>
      </p:sp>
      <p:sp>
        <p:nvSpPr>
          <p:cNvPr id="8" name="عنصر نائب للنص 7">
            <a:extLst>
              <a:ext uri="{FF2B5EF4-FFF2-40B4-BE49-F238E27FC236}">
                <a16:creationId xmlns:a16="http://schemas.microsoft.com/office/drawing/2014/main" id="{402A34F3-58C6-EBA5-C641-81370F7CB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ar-SA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1- درجة الحرارة التخزين: </a:t>
            </a:r>
            <a:endParaRPr lang="ar-IQ" sz="2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ar-SA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2- خصائص الحبوب </a:t>
            </a:r>
            <a:endParaRPr lang="ar-IQ" sz="2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ar-SA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عمليات النضج بعد الحصاد</a:t>
            </a:r>
            <a:endParaRPr lang="ar-IQ" sz="2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ar-SA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الرطوبة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31962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>
            <a:extLst>
              <a:ext uri="{FF2B5EF4-FFF2-40B4-BE49-F238E27FC236}">
                <a16:creationId xmlns:a16="http://schemas.microsoft.com/office/drawing/2014/main" id="{80379D23-3952-3C82-E31B-EA118C41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العوامل التي نؤدي الى ارتفاع المحتوى المائي للحبوب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ar-IQ" sz="2800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B6C0B43-C0F4-79D4-6003-4C5764827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1- الحصاد قبل اتمام النضج او بعد ايام ممطرة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2- تعرض الحبوب لماء الندى او المطر او الضباب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3- نقل الحبوب من منطقة جافة الى اخرى رطبة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4- عدم تجانس الحبوب </a:t>
            </a:r>
            <a:endParaRPr lang="ar-IQ" dirty="0"/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503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15C9D0-5131-9484-1D74-499D928C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أهم مظاهر التدهور في الحبوب والمواد المخزونة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D949454-91D7-EEA7-027B-DC58B35AB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اولا - الفقد في الوزن </a:t>
            </a:r>
            <a:endParaRPr lang="ar-IQ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نقص المحتوى الرطوبي للحبة نتيجة التبخر خلال الاجزاء التي تعرضت بفعل الحشرات والقوارض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ب- تغذية الحشرات والقوارض والطيور واستهلاكها لبعض محتويات الحبة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ح- تبعثر كمية من الحبوب اثناء النقل او استعمال اكياس ممزقة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84938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85DB3C-7404-0405-5FCE-189CBE5A6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ثانيا ً – الفقد في القيمة الغذائية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B4C345-4460-B621-F6F7-B047A3D9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8036"/>
            <a:ext cx="10058400" cy="4023360"/>
          </a:xfrm>
        </p:spPr>
        <p:txBody>
          <a:bodyPr/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تعرض المواد الغذائية الى اشعة الشمس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يؤدي الى اتلاف بعض الفيتامين ويسبب اكسدة </a:t>
            </a:r>
            <a:r>
              <a:rPr lang="ar-SA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الكاروتين</a:t>
            </a: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وبسبب التجفيف الصناعي الارز على درجات حرارة المرتفعة يفقد جزء من الفيتامين 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2- الاصابة الحشرية: بسبب الافرازات الحشرية كالبراز او جلود الانسلاخ للأطوار اليرقية ووجود الخيوط الحريرية لبعض العذارى مثل عثة الطحين الهندية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565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2327D0-C36B-6C3D-7981-8543A66A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ثالثا – الفقد في النوعية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50EA20A-9168-AB4B-279C-DDCDD775A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تشمل المظهر الخارجي للحبوب من حيث الوزن وحجم الحبة ومقدار ما تحتويه من الشوائب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التحليل الكيميائي: وتضم المحتوى الزيتي والمائي والحموضة ووجود المواد السامة او غيابها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الرائحة والطعم وهي ذات اهمية خاصة بالنسبة للحبوب الزيتية والتوابل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231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40E665-99EF-612C-11B3-9A0369C0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رابعاً - </a:t>
            </a:r>
            <a:r>
              <a:rPr lang="ar-S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انخفاض القدرة على الانبات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432C316-0C1F-1BEB-1936-1ED89D1F1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عوامل طبيعية: وتضم الرطوبة العالية والحرارة العالية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تلف الغلاف البذري يؤدي الى سرعة التنفس وبالتالي يضعف حيوية البذور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تلف محتويات الحبة قد يتلف الجنين كالإصابة بحشرة </a:t>
            </a:r>
            <a:r>
              <a:rPr lang="ar-SA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الكادل</a:t>
            </a: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او خنفساء الدقيق الحمراء أو يتلف </a:t>
            </a:r>
            <a:r>
              <a:rPr lang="ar-SA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الاندوسبيرم</a:t>
            </a: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نتيجة الاصابة بخنفساء ثاقبة الحبوب الصغرى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تدخين الحبوب يؤثر على الانبات بسبب تجاوز جرعة التدخين او اطالة مدة التدخين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3635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50AB31-A6EA-2ADE-C904-A0EBC5F4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مصادر العدوى بحشرات المخازن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4AF971-95D2-7050-4697-8378FC52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الحبوب المصابة المخزونة بالعراء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2- مخلفات الحبوب من الاعوام السابقة في المخازن والصوامع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3- الحشرات التي تبقى في الآلات الحصاد والبذار ووسائل النقل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استخدام الاكياس المستعملة سابقا قد تحتوي على بعض الحشرات او أحد الاطوار اليرقية او العذارى او البيوض 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-9017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255916851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أثر رجعي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394</Words>
  <Application>Microsoft Office PowerPoint</Application>
  <PresentationFormat>شاشة عريضة</PresentationFormat>
  <Paragraphs>47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أثر رجعي</vt:lpstr>
      <vt:lpstr>أنواع الآفات التي تهاجم المواد المخزونة </vt:lpstr>
      <vt:lpstr>تقسم الحشرات الى مجموعتين </vt:lpstr>
      <vt:lpstr>الظروف البيئية المؤثرة على تطور الآفات داخل المخزن  </vt:lpstr>
      <vt:lpstr>العوامل التي نؤدي الى ارتفاع المحتوى المائي للحبوب </vt:lpstr>
      <vt:lpstr>أهم مظاهر التدهور في الحبوب والمواد المخزونة </vt:lpstr>
      <vt:lpstr>ثانيا ً – الفقد في القيمة الغذائية </vt:lpstr>
      <vt:lpstr>ثالثا – الفقد في النوعية </vt:lpstr>
      <vt:lpstr>رابعاً -  انخفاض القدرة على الانبات </vt:lpstr>
      <vt:lpstr>مصادر العدوى بحشرات المخازن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الآفات التي تهاجم المواد المخزونة </dc:title>
  <dc:creator>uob18</dc:creator>
  <cp:lastModifiedBy>uob18</cp:lastModifiedBy>
  <cp:revision>2</cp:revision>
  <dcterms:created xsi:type="dcterms:W3CDTF">2022-10-15T06:59:55Z</dcterms:created>
  <dcterms:modified xsi:type="dcterms:W3CDTF">2022-10-31T15:48:59Z</dcterms:modified>
</cp:coreProperties>
</file>